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4"/>
  </p:handoutMasterIdLst>
  <p:sldIdLst>
    <p:sldId id="265" r:id="rId2"/>
    <p:sldId id="290" r:id="rId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33CC33"/>
    <a:srgbClr val="C52122"/>
    <a:srgbClr val="FED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44" d="100"/>
          <a:sy n="144" d="100"/>
        </p:scale>
        <p:origin x="6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0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7B25C5-7578-4BB0-A64B-460C56928A1E}" type="datetimeFigureOut">
              <a:rPr lang="uk-UA" smtClean="0"/>
              <a:t>12.04.2023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DC2322-6972-4806-AD68-58165845C5B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985680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7" y="0"/>
            <a:ext cx="9138925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6038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0" y="0"/>
            <a:ext cx="9135879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5912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Користуваць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7" y="0"/>
            <a:ext cx="9138925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8250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Користуваць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7" y="0"/>
            <a:ext cx="9138925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0635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Користуваць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7" y="0"/>
            <a:ext cx="9138925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4116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Користуваць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0" y="0"/>
            <a:ext cx="9135879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6977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Користуваць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7" y="0"/>
            <a:ext cx="9138925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127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Користуваць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806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02029E-E3A8-4204-BDEE-0798EB9DD63B}" type="datetimeFigureOut">
              <a:rPr lang="uk-UA" smtClean="0"/>
              <a:t>12.04.2023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0D4FE4-04C3-4447-A1BC-794AC5E9B3E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29336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8" r:id="rId7"/>
    <p:sldLayoutId id="2147483667" r:id="rId8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10758" y="98335"/>
            <a:ext cx="76332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latin typeface="Vinnytsia Sans" panose="00000500000000000000" pitchFamily="50" charset="0"/>
              </a:rPr>
              <a:t>ОСНОВНІ ПІДСУМКИ РОБОТИ ЗА 2022 РІК</a:t>
            </a:r>
            <a:endParaRPr lang="uk-UA" sz="2800" b="1" dirty="0">
              <a:latin typeface="Vinnytsia Sans" panose="00000500000000000000" pitchFamily="50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5542" y="692159"/>
            <a:ext cx="2137804" cy="1200329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eaLnBrk="0" hangingPunct="0"/>
            <a:r>
              <a:rPr lang="uk-UA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Заходами «Програми «Місто молодих» на </a:t>
            </a:r>
            <a:r>
              <a:rPr lang="uk-UA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2021-2023 </a:t>
            </a:r>
            <a:r>
              <a:rPr lang="uk-UA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роки» у </a:t>
            </a:r>
            <a:r>
              <a:rPr lang="uk-UA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 </a:t>
            </a:r>
            <a:r>
              <a:rPr lang="uk-UA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році </a:t>
            </a:r>
            <a:r>
              <a:rPr lang="uk-UA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залучено 27630 осіб</a:t>
            </a:r>
          </a:p>
          <a:p>
            <a:pPr algn="ctr" eaLnBrk="0" hangingPunct="0"/>
            <a:r>
              <a:rPr lang="uk-UA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 </a:t>
            </a:r>
            <a:r>
              <a:rPr lang="uk-UA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</a:t>
            </a:r>
            <a:r>
              <a:rPr lang="uk-UA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році було </a:t>
            </a:r>
            <a:r>
              <a:rPr lang="uk-UA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залучено 36280 </a:t>
            </a:r>
            <a:r>
              <a:rPr lang="uk-UA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осіб)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02799" y="1066074"/>
            <a:ext cx="1661280" cy="1754326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eaLnBrk="0" hangingPunct="0"/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Проведено </a:t>
            </a:r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міських </a:t>
            </a:r>
            <a:r>
              <a:rPr lang="uk-UA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оздоровчо</a:t>
            </a:r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-спортивних </a:t>
            </a:r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заходів, </a:t>
            </a:r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спрямованих на підтримку здорового способу життя</a:t>
            </a:r>
          </a:p>
          <a:p>
            <a:pPr algn="ctr" eaLnBrk="0" hangingPunct="0"/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 </a:t>
            </a:r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</a:t>
            </a:r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році було проведено </a:t>
            </a:r>
          </a:p>
          <a:p>
            <a:pPr algn="ctr" eaLnBrk="0" hangingPunct="0"/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 заходів)</a:t>
            </a:r>
            <a:endParaRPr lang="uk-UA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58561" y="3669362"/>
            <a:ext cx="2340878" cy="1384995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eaLnBrk="0" hangingPunct="0"/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Організовано </a:t>
            </a:r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</a:t>
            </a:r>
            <a:r>
              <a:rPr lang="uk-UA" sz="1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суспільно </a:t>
            </a:r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корисних заходів та акцій для підлітків та молоді в місцях масового відпочинку вінничан та за місцем проживання</a:t>
            </a:r>
          </a:p>
          <a:p>
            <a:pPr algn="ctr" eaLnBrk="0" hangingPunct="0"/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 </a:t>
            </a:r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</a:t>
            </a:r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році було організовано </a:t>
            </a:r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 заходів)</a:t>
            </a:r>
            <a:endParaRPr lang="uk-UA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" name="Group 10"/>
          <p:cNvGrpSpPr>
            <a:grpSpLocks/>
          </p:cNvGrpSpPr>
          <p:nvPr/>
        </p:nvGrpSpPr>
        <p:grpSpPr bwMode="auto">
          <a:xfrm>
            <a:off x="3751064" y="2345922"/>
            <a:ext cx="2571916" cy="1148079"/>
            <a:chOff x="1997" y="1314"/>
            <a:chExt cx="1889" cy="1009"/>
          </a:xfrm>
        </p:grpSpPr>
        <p:sp>
          <p:nvSpPr>
            <p:cNvPr id="12" name="Oval 16"/>
            <p:cNvSpPr>
              <a:spLocks noChangeArrowheads="1"/>
            </p:cNvSpPr>
            <p:nvPr/>
          </p:nvSpPr>
          <p:spPr bwMode="gray">
            <a:xfrm>
              <a:off x="2125" y="1327"/>
              <a:ext cx="1570" cy="770"/>
            </a:xfrm>
            <a:prstGeom prst="ellipse">
              <a:avLst/>
            </a:prstGeom>
            <a:gradFill rotWithShape="1">
              <a:gsLst>
                <a:gs pos="0">
                  <a:srgbClr val="4F81BD">
                    <a:gamma/>
                    <a:shade val="79216"/>
                    <a:invGamma/>
                  </a:srgbClr>
                </a:gs>
                <a:gs pos="100000">
                  <a:srgbClr val="4F81BD">
                    <a:alpha val="48000"/>
                  </a:srgbClr>
                </a:gs>
              </a:gsLst>
              <a:lin ang="2700000" scaled="1"/>
            </a:gra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uk-UA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grpSp>
          <p:nvGrpSpPr>
            <p:cNvPr id="9" name="Group 11"/>
            <p:cNvGrpSpPr>
              <a:grpSpLocks/>
            </p:cNvGrpSpPr>
            <p:nvPr/>
          </p:nvGrpSpPr>
          <p:grpSpPr bwMode="auto">
            <a:xfrm>
              <a:off x="1997" y="1404"/>
              <a:ext cx="1889" cy="919"/>
              <a:chOff x="1973" y="1027"/>
              <a:chExt cx="1926" cy="937"/>
            </a:xfrm>
          </p:grpSpPr>
          <p:sp>
            <p:nvSpPr>
              <p:cNvPr id="14" name="Oval 12"/>
              <p:cNvSpPr>
                <a:spLocks noChangeArrowheads="1"/>
              </p:cNvSpPr>
              <p:nvPr/>
            </p:nvSpPr>
            <p:spPr bwMode="gray">
              <a:xfrm>
                <a:off x="1994" y="1057"/>
                <a:ext cx="1905" cy="907"/>
              </a:xfrm>
              <a:prstGeom prst="ellipse">
                <a:avLst/>
              </a:prstGeom>
              <a:gradFill rotWithShape="1">
                <a:gsLst>
                  <a:gs pos="0">
                    <a:srgbClr val="0000FF"/>
                  </a:gs>
                  <a:gs pos="100000">
                    <a:srgbClr val="0000FF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uk-UA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5" name="Oval 13"/>
              <p:cNvSpPr>
                <a:spLocks noChangeArrowheads="1"/>
              </p:cNvSpPr>
              <p:nvPr/>
            </p:nvSpPr>
            <p:spPr bwMode="gray">
              <a:xfrm>
                <a:off x="1973" y="1027"/>
                <a:ext cx="1905" cy="784"/>
              </a:xfrm>
              <a:prstGeom prst="ellipse">
                <a:avLst/>
              </a:prstGeom>
              <a:gradFill rotWithShape="1">
                <a:gsLst>
                  <a:gs pos="0">
                    <a:srgbClr val="0000FF">
                      <a:gamma/>
                      <a:tint val="44314"/>
                      <a:invGamma/>
                    </a:srgbClr>
                  </a:gs>
                  <a:gs pos="100000">
                    <a:srgbClr val="0000FF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uk-UA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0" name="Oval 14"/>
            <p:cNvSpPr>
              <a:spLocks noChangeArrowheads="1"/>
            </p:cNvSpPr>
            <p:nvPr/>
          </p:nvSpPr>
          <p:spPr bwMode="gray">
            <a:xfrm>
              <a:off x="2086" y="1314"/>
              <a:ext cx="1691" cy="845"/>
            </a:xfrm>
            <a:prstGeom prst="ellipse">
              <a:avLst/>
            </a:prstGeom>
            <a:gradFill rotWithShape="1">
              <a:gsLst>
                <a:gs pos="0">
                  <a:srgbClr val="4F81BD">
                    <a:gamma/>
                    <a:shade val="46275"/>
                    <a:invGamma/>
                  </a:srgbClr>
                </a:gs>
                <a:gs pos="100000">
                  <a:srgbClr val="4F81BD"/>
                </a:gs>
              </a:gsLst>
              <a:lin ang="2700000" scaled="1"/>
            </a:gra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uk-UA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1" name="Oval 15"/>
            <p:cNvSpPr>
              <a:spLocks noChangeArrowheads="1"/>
            </p:cNvSpPr>
            <p:nvPr/>
          </p:nvSpPr>
          <p:spPr bwMode="gray">
            <a:xfrm>
              <a:off x="2108" y="1319"/>
              <a:ext cx="1650" cy="824"/>
            </a:xfrm>
            <a:prstGeom prst="ellipse">
              <a:avLst/>
            </a:prstGeom>
            <a:gradFill rotWithShape="1">
              <a:gsLst>
                <a:gs pos="0">
                  <a:srgbClr val="4F81BD">
                    <a:alpha val="0"/>
                  </a:srgbClr>
                </a:gs>
                <a:gs pos="100000">
                  <a:srgbClr val="4F81BD">
                    <a:gamma/>
                    <a:tint val="34902"/>
                    <a:invGamma/>
                  </a:srgbClr>
                </a:gs>
              </a:gsLst>
              <a:lin ang="2700000" scaled="1"/>
            </a:gra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uk-UA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16" name="Text Box 41"/>
          <p:cNvSpPr txBox="1">
            <a:spLocks noChangeArrowheads="1"/>
          </p:cNvSpPr>
          <p:nvPr/>
        </p:nvSpPr>
        <p:spPr bwMode="gray">
          <a:xfrm>
            <a:off x="3243609" y="2622448"/>
            <a:ext cx="3614868" cy="369332"/>
          </a:xfrm>
          <a:prstGeom prst="rect">
            <a:avLst/>
          </a:prstGeom>
          <a:noFill/>
          <a:ln>
            <a:noFill/>
          </a:ln>
          <a:effectLst>
            <a:outerShdw dist="28398" dir="1593903" algn="ctr" rotWithShape="0">
              <a:srgbClr val="1C1C1C"/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73725"/>
                        <a:invGamma/>
                      </a:scheme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b="1" kern="0" dirty="0"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Молодіжна політика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8084" y="1992777"/>
            <a:ext cx="644757" cy="436690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6262841" y="551682"/>
            <a:ext cx="2732318" cy="2862322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eaLnBrk="0" hangingPunct="0"/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 </a:t>
            </a:r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році:</a:t>
            </a:r>
          </a:p>
          <a:p>
            <a:pPr marL="171450" indent="-171450" algn="ctr" eaLnBrk="0" hangingPunct="0">
              <a:buFontTx/>
              <a:buChar char="-"/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створено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клуб за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місцем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проживання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uk-UA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с.Писарівка</a:t>
            </a:r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відкриті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гуртки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напрямком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дошколярик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творча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майстерня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171450" indent="-171450" algn="ctr" eaLnBrk="0" hangingPunct="0">
              <a:buFontTx/>
              <a:buChar char="-"/>
            </a:pPr>
            <a:r>
              <a:rPr lang="ru-RU" sz="1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забезпечено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 </a:t>
            </a:r>
            <a:r>
              <a:rPr lang="ru-RU" sz="1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Пунктів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незламност</a:t>
            </a:r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171450" indent="-171450" eaLnBrk="0" hangingPunct="0">
              <a:buFont typeface="Wingdings" panose="05000000000000000000" pitchFamily="2" charset="2"/>
              <a:buChar char="§"/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вул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Соборна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91;</a:t>
            </a:r>
          </a:p>
          <a:p>
            <a:pPr marL="171450" indent="-171450" eaLnBrk="0" hangingPunct="0">
              <a:buFont typeface="Wingdings" panose="05000000000000000000" pitchFamily="2" charset="2"/>
              <a:buChar char="§"/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вул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Стельмаха, 25;</a:t>
            </a:r>
          </a:p>
          <a:p>
            <a:pPr marL="171450" indent="-171450" eaLnBrk="0" hangingPunct="0">
              <a:buFont typeface="Wingdings" panose="05000000000000000000" pitchFamily="2" charset="2"/>
              <a:buChar char="§"/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вул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Космонавтів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58;</a:t>
            </a:r>
          </a:p>
          <a:p>
            <a:pPr marL="171450" indent="-171450" eaLnBrk="0" hangingPunct="0">
              <a:buFont typeface="Wingdings" panose="05000000000000000000" pitchFamily="2" charset="2"/>
              <a:buChar char="§"/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вул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Волошкова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8;</a:t>
            </a:r>
          </a:p>
          <a:p>
            <a:pPr marL="171450" indent="-171450" eaLnBrk="0" hangingPunct="0">
              <a:buFont typeface="Wingdings" panose="05000000000000000000" pitchFamily="2" charset="2"/>
              <a:buChar char="§"/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вул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Д.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Нечая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77А;</a:t>
            </a:r>
          </a:p>
          <a:p>
            <a:pPr marL="171450" indent="-171450" eaLnBrk="0" hangingPunct="0">
              <a:buFont typeface="Wingdings" panose="05000000000000000000" pitchFamily="2" charset="2"/>
              <a:buChar char="§"/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вул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Привокзальна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2/1;</a:t>
            </a:r>
          </a:p>
          <a:p>
            <a:pPr marL="171450" indent="-171450" eaLnBrk="0" hangingPunct="0">
              <a:buFont typeface="Wingdings" panose="05000000000000000000" pitchFamily="2" charset="2"/>
              <a:buChar char="§"/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вул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Магістратська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 80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171450" indent="-171450" eaLnBrk="0" hangingPunct="0">
              <a:buFont typeface="Wingdings" panose="05000000000000000000" pitchFamily="2" charset="2"/>
              <a:buChar char="§"/>
            </a:pP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вул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Чайковського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15б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584076" y="3597220"/>
            <a:ext cx="2275405" cy="1384995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eaLnBrk="0" hangingPunct="0"/>
            <a:r>
              <a:rPr lang="uk-UA" sz="1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</a:t>
            </a:r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-виховними та програмами </a:t>
            </a:r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КЗ «Центр підліткових клубів за місцем проживання» охоплено близько </a:t>
            </a:r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25482 особи</a:t>
            </a:r>
            <a:endParaRPr lang="uk-UA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0" hangingPunct="0"/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(В </a:t>
            </a:r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</a:t>
            </a:r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році було охоплено </a:t>
            </a:r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24532 особи)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665841" y="3169631"/>
            <a:ext cx="1590439" cy="1384995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eaLnBrk="0" hangingPunct="0"/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 </a:t>
            </a:r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 креативного простору </a:t>
            </a:r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Level 80</a:t>
            </a:r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 Проведено 57 заходів </a:t>
            </a:r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 </a:t>
            </a:r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</a:t>
            </a:r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році було </a:t>
            </a:r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проведено 158 </a:t>
            </a:r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uk-UA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Freeform 7"/>
          <p:cNvSpPr>
            <a:spLocks/>
          </p:cNvSpPr>
          <p:nvPr/>
        </p:nvSpPr>
        <p:spPr bwMode="gray">
          <a:xfrm rot="14692448">
            <a:off x="5932897" y="3260379"/>
            <a:ext cx="810414" cy="498139"/>
          </a:xfrm>
          <a:custGeom>
            <a:avLst/>
            <a:gdLst>
              <a:gd name="T0" fmla="*/ 580 w 580"/>
              <a:gd name="T1" fmla="*/ 0 h 798"/>
              <a:gd name="T2" fmla="*/ 578 w 580"/>
              <a:gd name="T3" fmla="*/ 90 h 798"/>
              <a:gd name="T4" fmla="*/ 568 w 580"/>
              <a:gd name="T5" fmla="*/ 174 h 798"/>
              <a:gd name="T6" fmla="*/ 552 w 580"/>
              <a:gd name="T7" fmla="*/ 252 h 798"/>
              <a:gd name="T8" fmla="*/ 526 w 580"/>
              <a:gd name="T9" fmla="*/ 324 h 798"/>
              <a:gd name="T10" fmla="*/ 494 w 580"/>
              <a:gd name="T11" fmla="*/ 390 h 798"/>
              <a:gd name="T12" fmla="*/ 452 w 580"/>
              <a:gd name="T13" fmla="*/ 450 h 798"/>
              <a:gd name="T14" fmla="*/ 402 w 580"/>
              <a:gd name="T15" fmla="*/ 508 h 798"/>
              <a:gd name="T16" fmla="*/ 342 w 580"/>
              <a:gd name="T17" fmla="*/ 560 h 798"/>
              <a:gd name="T18" fmla="*/ 270 w 580"/>
              <a:gd name="T19" fmla="*/ 610 h 798"/>
              <a:gd name="T20" fmla="*/ 188 w 580"/>
              <a:gd name="T21" fmla="*/ 656 h 798"/>
              <a:gd name="T22" fmla="*/ 188 w 580"/>
              <a:gd name="T23" fmla="*/ 798 h 798"/>
              <a:gd name="T24" fmla="*/ 0 w 580"/>
              <a:gd name="T25" fmla="*/ 514 h 798"/>
              <a:gd name="T26" fmla="*/ 188 w 580"/>
              <a:gd name="T27" fmla="*/ 230 h 798"/>
              <a:gd name="T28" fmla="*/ 188 w 580"/>
              <a:gd name="T29" fmla="*/ 372 h 798"/>
              <a:gd name="T30" fmla="*/ 224 w 580"/>
              <a:gd name="T31" fmla="*/ 368 h 798"/>
              <a:gd name="T32" fmla="*/ 264 w 580"/>
              <a:gd name="T33" fmla="*/ 356 h 798"/>
              <a:gd name="T34" fmla="*/ 306 w 580"/>
              <a:gd name="T35" fmla="*/ 336 h 798"/>
              <a:gd name="T36" fmla="*/ 348 w 580"/>
              <a:gd name="T37" fmla="*/ 310 h 798"/>
              <a:gd name="T38" fmla="*/ 392 w 580"/>
              <a:gd name="T39" fmla="*/ 280 h 798"/>
              <a:gd name="T40" fmla="*/ 432 w 580"/>
              <a:gd name="T41" fmla="*/ 246 h 798"/>
              <a:gd name="T42" fmla="*/ 472 w 580"/>
              <a:gd name="T43" fmla="*/ 208 h 798"/>
              <a:gd name="T44" fmla="*/ 506 w 580"/>
              <a:gd name="T45" fmla="*/ 166 h 798"/>
              <a:gd name="T46" fmla="*/ 536 w 580"/>
              <a:gd name="T47" fmla="*/ 124 h 798"/>
              <a:gd name="T48" fmla="*/ 558 w 580"/>
              <a:gd name="T49" fmla="*/ 82 h 798"/>
              <a:gd name="T50" fmla="*/ 574 w 580"/>
              <a:gd name="T51" fmla="*/ 40 h 798"/>
              <a:gd name="T52" fmla="*/ 578 w 580"/>
              <a:gd name="T53" fmla="*/ 0 h 798"/>
              <a:gd name="T54" fmla="*/ 580 w 580"/>
              <a:gd name="T55" fmla="*/ 0 h 7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rgbClr val="9CB86E"/>
              </a:gs>
              <a:gs pos="100000">
                <a:srgbClr val="156B13"/>
              </a:gs>
            </a:gsLst>
            <a:lin ang="0" scaled="0"/>
          </a:gra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A06C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1" name="Freeform 7"/>
          <p:cNvSpPr>
            <a:spLocks/>
          </p:cNvSpPr>
          <p:nvPr/>
        </p:nvSpPr>
        <p:spPr bwMode="gray">
          <a:xfrm rot="16200000">
            <a:off x="4807084" y="3260583"/>
            <a:ext cx="324034" cy="494643"/>
          </a:xfrm>
          <a:custGeom>
            <a:avLst/>
            <a:gdLst>
              <a:gd name="T0" fmla="*/ 580 w 580"/>
              <a:gd name="T1" fmla="*/ 0 h 798"/>
              <a:gd name="T2" fmla="*/ 578 w 580"/>
              <a:gd name="T3" fmla="*/ 90 h 798"/>
              <a:gd name="T4" fmla="*/ 568 w 580"/>
              <a:gd name="T5" fmla="*/ 174 h 798"/>
              <a:gd name="T6" fmla="*/ 552 w 580"/>
              <a:gd name="T7" fmla="*/ 252 h 798"/>
              <a:gd name="T8" fmla="*/ 526 w 580"/>
              <a:gd name="T9" fmla="*/ 324 h 798"/>
              <a:gd name="T10" fmla="*/ 494 w 580"/>
              <a:gd name="T11" fmla="*/ 390 h 798"/>
              <a:gd name="T12" fmla="*/ 452 w 580"/>
              <a:gd name="T13" fmla="*/ 450 h 798"/>
              <a:gd name="T14" fmla="*/ 402 w 580"/>
              <a:gd name="T15" fmla="*/ 508 h 798"/>
              <a:gd name="T16" fmla="*/ 342 w 580"/>
              <a:gd name="T17" fmla="*/ 560 h 798"/>
              <a:gd name="T18" fmla="*/ 270 w 580"/>
              <a:gd name="T19" fmla="*/ 610 h 798"/>
              <a:gd name="T20" fmla="*/ 188 w 580"/>
              <a:gd name="T21" fmla="*/ 656 h 798"/>
              <a:gd name="T22" fmla="*/ 188 w 580"/>
              <a:gd name="T23" fmla="*/ 798 h 798"/>
              <a:gd name="T24" fmla="*/ 0 w 580"/>
              <a:gd name="T25" fmla="*/ 514 h 798"/>
              <a:gd name="T26" fmla="*/ 188 w 580"/>
              <a:gd name="T27" fmla="*/ 230 h 798"/>
              <a:gd name="T28" fmla="*/ 188 w 580"/>
              <a:gd name="T29" fmla="*/ 372 h 798"/>
              <a:gd name="T30" fmla="*/ 224 w 580"/>
              <a:gd name="T31" fmla="*/ 368 h 798"/>
              <a:gd name="T32" fmla="*/ 264 w 580"/>
              <a:gd name="T33" fmla="*/ 356 h 798"/>
              <a:gd name="T34" fmla="*/ 306 w 580"/>
              <a:gd name="T35" fmla="*/ 336 h 798"/>
              <a:gd name="T36" fmla="*/ 348 w 580"/>
              <a:gd name="T37" fmla="*/ 310 h 798"/>
              <a:gd name="T38" fmla="*/ 392 w 580"/>
              <a:gd name="T39" fmla="*/ 280 h 798"/>
              <a:gd name="T40" fmla="*/ 432 w 580"/>
              <a:gd name="T41" fmla="*/ 246 h 798"/>
              <a:gd name="T42" fmla="*/ 472 w 580"/>
              <a:gd name="T43" fmla="*/ 208 h 798"/>
              <a:gd name="T44" fmla="*/ 506 w 580"/>
              <a:gd name="T45" fmla="*/ 166 h 798"/>
              <a:gd name="T46" fmla="*/ 536 w 580"/>
              <a:gd name="T47" fmla="*/ 124 h 798"/>
              <a:gd name="T48" fmla="*/ 558 w 580"/>
              <a:gd name="T49" fmla="*/ 82 h 798"/>
              <a:gd name="T50" fmla="*/ 574 w 580"/>
              <a:gd name="T51" fmla="*/ 40 h 798"/>
              <a:gd name="T52" fmla="*/ 578 w 580"/>
              <a:gd name="T53" fmla="*/ 0 h 798"/>
              <a:gd name="T54" fmla="*/ 580 w 580"/>
              <a:gd name="T55" fmla="*/ 0 h 7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rgbClr val="9CB86E"/>
              </a:gs>
              <a:gs pos="100000">
                <a:srgbClr val="156B13"/>
              </a:gs>
            </a:gsLst>
            <a:lin ang="0" scaled="0"/>
          </a:gra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A06C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3" name="Freeform 7"/>
          <p:cNvSpPr>
            <a:spLocks/>
          </p:cNvSpPr>
          <p:nvPr/>
        </p:nvSpPr>
        <p:spPr bwMode="gray">
          <a:xfrm rot="3021231">
            <a:off x="3273031" y="1879530"/>
            <a:ext cx="1311723" cy="295830"/>
          </a:xfrm>
          <a:custGeom>
            <a:avLst/>
            <a:gdLst>
              <a:gd name="T0" fmla="*/ 580 w 580"/>
              <a:gd name="T1" fmla="*/ 0 h 798"/>
              <a:gd name="T2" fmla="*/ 578 w 580"/>
              <a:gd name="T3" fmla="*/ 90 h 798"/>
              <a:gd name="T4" fmla="*/ 568 w 580"/>
              <a:gd name="T5" fmla="*/ 174 h 798"/>
              <a:gd name="T6" fmla="*/ 552 w 580"/>
              <a:gd name="T7" fmla="*/ 252 h 798"/>
              <a:gd name="T8" fmla="*/ 526 w 580"/>
              <a:gd name="T9" fmla="*/ 324 h 798"/>
              <a:gd name="T10" fmla="*/ 494 w 580"/>
              <a:gd name="T11" fmla="*/ 390 h 798"/>
              <a:gd name="T12" fmla="*/ 452 w 580"/>
              <a:gd name="T13" fmla="*/ 450 h 798"/>
              <a:gd name="T14" fmla="*/ 402 w 580"/>
              <a:gd name="T15" fmla="*/ 508 h 798"/>
              <a:gd name="T16" fmla="*/ 342 w 580"/>
              <a:gd name="T17" fmla="*/ 560 h 798"/>
              <a:gd name="T18" fmla="*/ 270 w 580"/>
              <a:gd name="T19" fmla="*/ 610 h 798"/>
              <a:gd name="T20" fmla="*/ 188 w 580"/>
              <a:gd name="T21" fmla="*/ 656 h 798"/>
              <a:gd name="T22" fmla="*/ 188 w 580"/>
              <a:gd name="T23" fmla="*/ 798 h 798"/>
              <a:gd name="T24" fmla="*/ 0 w 580"/>
              <a:gd name="T25" fmla="*/ 514 h 798"/>
              <a:gd name="T26" fmla="*/ 188 w 580"/>
              <a:gd name="T27" fmla="*/ 230 h 798"/>
              <a:gd name="T28" fmla="*/ 188 w 580"/>
              <a:gd name="T29" fmla="*/ 372 h 798"/>
              <a:gd name="T30" fmla="*/ 224 w 580"/>
              <a:gd name="T31" fmla="*/ 368 h 798"/>
              <a:gd name="T32" fmla="*/ 264 w 580"/>
              <a:gd name="T33" fmla="*/ 356 h 798"/>
              <a:gd name="T34" fmla="*/ 306 w 580"/>
              <a:gd name="T35" fmla="*/ 336 h 798"/>
              <a:gd name="T36" fmla="*/ 348 w 580"/>
              <a:gd name="T37" fmla="*/ 310 h 798"/>
              <a:gd name="T38" fmla="*/ 392 w 580"/>
              <a:gd name="T39" fmla="*/ 280 h 798"/>
              <a:gd name="T40" fmla="*/ 432 w 580"/>
              <a:gd name="T41" fmla="*/ 246 h 798"/>
              <a:gd name="T42" fmla="*/ 472 w 580"/>
              <a:gd name="T43" fmla="*/ 208 h 798"/>
              <a:gd name="T44" fmla="*/ 506 w 580"/>
              <a:gd name="T45" fmla="*/ 166 h 798"/>
              <a:gd name="T46" fmla="*/ 536 w 580"/>
              <a:gd name="T47" fmla="*/ 124 h 798"/>
              <a:gd name="T48" fmla="*/ 558 w 580"/>
              <a:gd name="T49" fmla="*/ 82 h 798"/>
              <a:gd name="T50" fmla="*/ 574 w 580"/>
              <a:gd name="T51" fmla="*/ 40 h 798"/>
              <a:gd name="T52" fmla="*/ 578 w 580"/>
              <a:gd name="T53" fmla="*/ 0 h 798"/>
              <a:gd name="T54" fmla="*/ 580 w 580"/>
              <a:gd name="T55" fmla="*/ 0 h 7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rgbClr val="9CB86E"/>
              </a:gs>
              <a:gs pos="100000">
                <a:srgbClr val="156B13"/>
              </a:gs>
            </a:gsLst>
            <a:lin ang="0" scaled="0"/>
          </a:gra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A06C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4" name="Freeform 7"/>
          <p:cNvSpPr>
            <a:spLocks/>
          </p:cNvSpPr>
          <p:nvPr/>
        </p:nvSpPr>
        <p:spPr bwMode="gray">
          <a:xfrm rot="6951596">
            <a:off x="4685555" y="1897467"/>
            <a:ext cx="414138" cy="401147"/>
          </a:xfrm>
          <a:custGeom>
            <a:avLst/>
            <a:gdLst>
              <a:gd name="T0" fmla="*/ 580 w 580"/>
              <a:gd name="T1" fmla="*/ 0 h 798"/>
              <a:gd name="T2" fmla="*/ 578 w 580"/>
              <a:gd name="T3" fmla="*/ 90 h 798"/>
              <a:gd name="T4" fmla="*/ 568 w 580"/>
              <a:gd name="T5" fmla="*/ 174 h 798"/>
              <a:gd name="T6" fmla="*/ 552 w 580"/>
              <a:gd name="T7" fmla="*/ 252 h 798"/>
              <a:gd name="T8" fmla="*/ 526 w 580"/>
              <a:gd name="T9" fmla="*/ 324 h 798"/>
              <a:gd name="T10" fmla="*/ 494 w 580"/>
              <a:gd name="T11" fmla="*/ 390 h 798"/>
              <a:gd name="T12" fmla="*/ 452 w 580"/>
              <a:gd name="T13" fmla="*/ 450 h 798"/>
              <a:gd name="T14" fmla="*/ 402 w 580"/>
              <a:gd name="T15" fmla="*/ 508 h 798"/>
              <a:gd name="T16" fmla="*/ 342 w 580"/>
              <a:gd name="T17" fmla="*/ 560 h 798"/>
              <a:gd name="T18" fmla="*/ 270 w 580"/>
              <a:gd name="T19" fmla="*/ 610 h 798"/>
              <a:gd name="T20" fmla="*/ 188 w 580"/>
              <a:gd name="T21" fmla="*/ 656 h 798"/>
              <a:gd name="T22" fmla="*/ 188 w 580"/>
              <a:gd name="T23" fmla="*/ 798 h 798"/>
              <a:gd name="T24" fmla="*/ 0 w 580"/>
              <a:gd name="T25" fmla="*/ 514 h 798"/>
              <a:gd name="T26" fmla="*/ 188 w 580"/>
              <a:gd name="T27" fmla="*/ 230 h 798"/>
              <a:gd name="T28" fmla="*/ 188 w 580"/>
              <a:gd name="T29" fmla="*/ 372 h 798"/>
              <a:gd name="T30" fmla="*/ 224 w 580"/>
              <a:gd name="T31" fmla="*/ 368 h 798"/>
              <a:gd name="T32" fmla="*/ 264 w 580"/>
              <a:gd name="T33" fmla="*/ 356 h 798"/>
              <a:gd name="T34" fmla="*/ 306 w 580"/>
              <a:gd name="T35" fmla="*/ 336 h 798"/>
              <a:gd name="T36" fmla="*/ 348 w 580"/>
              <a:gd name="T37" fmla="*/ 310 h 798"/>
              <a:gd name="T38" fmla="*/ 392 w 580"/>
              <a:gd name="T39" fmla="*/ 280 h 798"/>
              <a:gd name="T40" fmla="*/ 432 w 580"/>
              <a:gd name="T41" fmla="*/ 246 h 798"/>
              <a:gd name="T42" fmla="*/ 472 w 580"/>
              <a:gd name="T43" fmla="*/ 208 h 798"/>
              <a:gd name="T44" fmla="*/ 506 w 580"/>
              <a:gd name="T45" fmla="*/ 166 h 798"/>
              <a:gd name="T46" fmla="*/ 536 w 580"/>
              <a:gd name="T47" fmla="*/ 124 h 798"/>
              <a:gd name="T48" fmla="*/ 558 w 580"/>
              <a:gd name="T49" fmla="*/ 82 h 798"/>
              <a:gd name="T50" fmla="*/ 574 w 580"/>
              <a:gd name="T51" fmla="*/ 40 h 798"/>
              <a:gd name="T52" fmla="*/ 578 w 580"/>
              <a:gd name="T53" fmla="*/ 0 h 798"/>
              <a:gd name="T54" fmla="*/ 580 w 580"/>
              <a:gd name="T55" fmla="*/ 0 h 7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rgbClr val="9CB86E"/>
              </a:gs>
              <a:gs pos="100000">
                <a:srgbClr val="156B13"/>
              </a:gs>
            </a:gsLst>
            <a:lin ang="0" scaled="0"/>
          </a:gra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A06C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5" name="Freeform 7"/>
          <p:cNvSpPr>
            <a:spLocks/>
          </p:cNvSpPr>
          <p:nvPr/>
        </p:nvSpPr>
        <p:spPr bwMode="gray">
          <a:xfrm rot="19831051">
            <a:off x="3137207" y="3079058"/>
            <a:ext cx="860797" cy="482455"/>
          </a:xfrm>
          <a:custGeom>
            <a:avLst/>
            <a:gdLst>
              <a:gd name="T0" fmla="*/ 580 w 580"/>
              <a:gd name="T1" fmla="*/ 0 h 798"/>
              <a:gd name="T2" fmla="*/ 578 w 580"/>
              <a:gd name="T3" fmla="*/ 90 h 798"/>
              <a:gd name="T4" fmla="*/ 568 w 580"/>
              <a:gd name="T5" fmla="*/ 174 h 798"/>
              <a:gd name="T6" fmla="*/ 552 w 580"/>
              <a:gd name="T7" fmla="*/ 252 h 798"/>
              <a:gd name="T8" fmla="*/ 526 w 580"/>
              <a:gd name="T9" fmla="*/ 324 h 798"/>
              <a:gd name="T10" fmla="*/ 494 w 580"/>
              <a:gd name="T11" fmla="*/ 390 h 798"/>
              <a:gd name="T12" fmla="*/ 452 w 580"/>
              <a:gd name="T13" fmla="*/ 450 h 798"/>
              <a:gd name="T14" fmla="*/ 402 w 580"/>
              <a:gd name="T15" fmla="*/ 508 h 798"/>
              <a:gd name="T16" fmla="*/ 342 w 580"/>
              <a:gd name="T17" fmla="*/ 560 h 798"/>
              <a:gd name="T18" fmla="*/ 270 w 580"/>
              <a:gd name="T19" fmla="*/ 610 h 798"/>
              <a:gd name="T20" fmla="*/ 188 w 580"/>
              <a:gd name="T21" fmla="*/ 656 h 798"/>
              <a:gd name="T22" fmla="*/ 188 w 580"/>
              <a:gd name="T23" fmla="*/ 798 h 798"/>
              <a:gd name="T24" fmla="*/ 0 w 580"/>
              <a:gd name="T25" fmla="*/ 514 h 798"/>
              <a:gd name="T26" fmla="*/ 188 w 580"/>
              <a:gd name="T27" fmla="*/ 230 h 798"/>
              <a:gd name="T28" fmla="*/ 188 w 580"/>
              <a:gd name="T29" fmla="*/ 372 h 798"/>
              <a:gd name="T30" fmla="*/ 224 w 580"/>
              <a:gd name="T31" fmla="*/ 368 h 798"/>
              <a:gd name="T32" fmla="*/ 264 w 580"/>
              <a:gd name="T33" fmla="*/ 356 h 798"/>
              <a:gd name="T34" fmla="*/ 306 w 580"/>
              <a:gd name="T35" fmla="*/ 336 h 798"/>
              <a:gd name="T36" fmla="*/ 348 w 580"/>
              <a:gd name="T37" fmla="*/ 310 h 798"/>
              <a:gd name="T38" fmla="*/ 392 w 580"/>
              <a:gd name="T39" fmla="*/ 280 h 798"/>
              <a:gd name="T40" fmla="*/ 432 w 580"/>
              <a:gd name="T41" fmla="*/ 246 h 798"/>
              <a:gd name="T42" fmla="*/ 472 w 580"/>
              <a:gd name="T43" fmla="*/ 208 h 798"/>
              <a:gd name="T44" fmla="*/ 506 w 580"/>
              <a:gd name="T45" fmla="*/ 166 h 798"/>
              <a:gd name="T46" fmla="*/ 536 w 580"/>
              <a:gd name="T47" fmla="*/ 124 h 798"/>
              <a:gd name="T48" fmla="*/ 558 w 580"/>
              <a:gd name="T49" fmla="*/ 82 h 798"/>
              <a:gd name="T50" fmla="*/ 574 w 580"/>
              <a:gd name="T51" fmla="*/ 40 h 798"/>
              <a:gd name="T52" fmla="*/ 578 w 580"/>
              <a:gd name="T53" fmla="*/ 0 h 798"/>
              <a:gd name="T54" fmla="*/ 580 w 580"/>
              <a:gd name="T55" fmla="*/ 0 h 7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rgbClr val="9BBB59">
                  <a:lumMod val="40000"/>
                  <a:lumOff val="60000"/>
                </a:srgbClr>
              </a:gs>
              <a:gs pos="50000">
                <a:srgbClr val="9CB86E"/>
              </a:gs>
              <a:gs pos="100000">
                <a:srgbClr val="156B13"/>
              </a:gs>
            </a:gsLst>
            <a:lin ang="0" scaled="0"/>
          </a:gra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A06C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717856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10758" y="98335"/>
            <a:ext cx="76332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latin typeface="Vinnytsia Sans" panose="00000500000000000000" pitchFamily="50" charset="0"/>
              </a:rPr>
              <a:t>ОСНОВНІ ПІДСУМКИ РОБОТИ ЗА 2022 РІК</a:t>
            </a:r>
            <a:endParaRPr lang="uk-UA" sz="2800" b="1" dirty="0">
              <a:latin typeface="Vinnytsia Sans" panose="00000500000000000000" pitchFamily="50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78133" y="630712"/>
            <a:ext cx="3345819" cy="1200329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eaLnBrk="0" hangingPunct="0"/>
            <a:r>
              <a:rPr lang="uk-UA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Заходами </a:t>
            </a:r>
            <a:r>
              <a:rPr lang="uk-UA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«Комплексної програми національно-патріотичного виховання дітей та молоді Вінницької міської територіальної громади на 2021-2023 роки» </a:t>
            </a:r>
            <a:r>
              <a:rPr lang="uk-UA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uk-UA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 </a:t>
            </a:r>
            <a:r>
              <a:rPr lang="uk-UA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році </a:t>
            </a:r>
            <a:r>
              <a:rPr lang="uk-UA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залучено </a:t>
            </a:r>
            <a:r>
              <a:rPr lang="en-US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16520</a:t>
            </a:r>
            <a:r>
              <a:rPr lang="uk-UA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осіб</a:t>
            </a:r>
          </a:p>
          <a:p>
            <a:pPr algn="ctr" eaLnBrk="0" hangingPunct="0"/>
            <a:r>
              <a:rPr lang="uk-UA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1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10758" y="2102495"/>
            <a:ext cx="2049656" cy="1015663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eaLnBrk="0" hangingPunct="0"/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 метою формування </a:t>
            </a:r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української громадянської </a:t>
            </a:r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ідентичності  проведено 5 заходів до яких було залучено 6040 осіб</a:t>
            </a:r>
            <a:endParaRPr lang="uk-UA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87267" y="2129720"/>
            <a:ext cx="2138925" cy="1569660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eaLnBrk="0" hangingPunct="0"/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Проведено 7 заходів спрямованих на підтримку 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1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співпрацю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місцевого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інститутами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громадянського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національно-патріотичного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виховання</a:t>
            </a:r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" name="Group 10"/>
          <p:cNvGrpSpPr>
            <a:grpSpLocks/>
          </p:cNvGrpSpPr>
          <p:nvPr/>
        </p:nvGrpSpPr>
        <p:grpSpPr bwMode="auto">
          <a:xfrm>
            <a:off x="3751064" y="2345922"/>
            <a:ext cx="2571916" cy="1148079"/>
            <a:chOff x="1997" y="1314"/>
            <a:chExt cx="1889" cy="1009"/>
          </a:xfrm>
        </p:grpSpPr>
        <p:sp>
          <p:nvSpPr>
            <p:cNvPr id="12" name="Oval 16"/>
            <p:cNvSpPr>
              <a:spLocks noChangeArrowheads="1"/>
            </p:cNvSpPr>
            <p:nvPr/>
          </p:nvSpPr>
          <p:spPr bwMode="gray">
            <a:xfrm>
              <a:off x="2125" y="1327"/>
              <a:ext cx="1570" cy="770"/>
            </a:xfrm>
            <a:prstGeom prst="ellipse">
              <a:avLst/>
            </a:prstGeom>
            <a:gradFill rotWithShape="1">
              <a:gsLst>
                <a:gs pos="0">
                  <a:srgbClr val="4F81BD">
                    <a:gamma/>
                    <a:shade val="79216"/>
                    <a:invGamma/>
                  </a:srgbClr>
                </a:gs>
                <a:gs pos="100000">
                  <a:srgbClr val="4F81BD">
                    <a:alpha val="48000"/>
                  </a:srgbClr>
                </a:gs>
              </a:gsLst>
              <a:lin ang="2700000" scaled="1"/>
            </a:gra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uk-UA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grpSp>
          <p:nvGrpSpPr>
            <p:cNvPr id="9" name="Group 11"/>
            <p:cNvGrpSpPr>
              <a:grpSpLocks/>
            </p:cNvGrpSpPr>
            <p:nvPr/>
          </p:nvGrpSpPr>
          <p:grpSpPr bwMode="auto">
            <a:xfrm>
              <a:off x="1997" y="1404"/>
              <a:ext cx="1889" cy="919"/>
              <a:chOff x="1973" y="1027"/>
              <a:chExt cx="1926" cy="937"/>
            </a:xfrm>
          </p:grpSpPr>
          <p:sp>
            <p:nvSpPr>
              <p:cNvPr id="14" name="Oval 12"/>
              <p:cNvSpPr>
                <a:spLocks noChangeArrowheads="1"/>
              </p:cNvSpPr>
              <p:nvPr/>
            </p:nvSpPr>
            <p:spPr bwMode="gray">
              <a:xfrm>
                <a:off x="1994" y="1057"/>
                <a:ext cx="1905" cy="907"/>
              </a:xfrm>
              <a:prstGeom prst="ellipse">
                <a:avLst/>
              </a:prstGeom>
              <a:gradFill rotWithShape="1">
                <a:gsLst>
                  <a:gs pos="0">
                    <a:srgbClr val="0000FF"/>
                  </a:gs>
                  <a:gs pos="100000">
                    <a:srgbClr val="0000FF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uk-UA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5" name="Oval 13"/>
              <p:cNvSpPr>
                <a:spLocks noChangeArrowheads="1"/>
              </p:cNvSpPr>
              <p:nvPr/>
            </p:nvSpPr>
            <p:spPr bwMode="gray">
              <a:xfrm>
                <a:off x="1973" y="1027"/>
                <a:ext cx="1905" cy="784"/>
              </a:xfrm>
              <a:prstGeom prst="ellipse">
                <a:avLst/>
              </a:prstGeom>
              <a:gradFill rotWithShape="1">
                <a:gsLst>
                  <a:gs pos="0">
                    <a:srgbClr val="0000FF">
                      <a:gamma/>
                      <a:tint val="44314"/>
                      <a:invGamma/>
                    </a:srgbClr>
                  </a:gs>
                  <a:gs pos="100000">
                    <a:srgbClr val="0000FF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uk-UA" sz="1800" b="0" i="0" u="none" strike="noStrike" kern="0" cap="none" spc="0" normalizeH="0" baseline="0" noProof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0" name="Oval 14"/>
            <p:cNvSpPr>
              <a:spLocks noChangeArrowheads="1"/>
            </p:cNvSpPr>
            <p:nvPr/>
          </p:nvSpPr>
          <p:spPr bwMode="gray">
            <a:xfrm>
              <a:off x="2086" y="1314"/>
              <a:ext cx="1691" cy="845"/>
            </a:xfrm>
            <a:prstGeom prst="ellipse">
              <a:avLst/>
            </a:prstGeom>
            <a:gradFill rotWithShape="1">
              <a:gsLst>
                <a:gs pos="0">
                  <a:srgbClr val="4F81BD">
                    <a:gamma/>
                    <a:shade val="46275"/>
                    <a:invGamma/>
                  </a:srgbClr>
                </a:gs>
                <a:gs pos="100000">
                  <a:srgbClr val="4F81BD"/>
                </a:gs>
              </a:gsLst>
              <a:lin ang="2700000" scaled="1"/>
            </a:gra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uk-UA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1" name="Oval 15"/>
            <p:cNvSpPr>
              <a:spLocks noChangeArrowheads="1"/>
            </p:cNvSpPr>
            <p:nvPr/>
          </p:nvSpPr>
          <p:spPr bwMode="gray">
            <a:xfrm>
              <a:off x="2108" y="1319"/>
              <a:ext cx="1650" cy="824"/>
            </a:xfrm>
            <a:prstGeom prst="ellipse">
              <a:avLst/>
            </a:prstGeom>
            <a:gradFill rotWithShape="1">
              <a:gsLst>
                <a:gs pos="0">
                  <a:srgbClr val="4F81BD">
                    <a:alpha val="0"/>
                  </a:srgbClr>
                </a:gs>
                <a:gs pos="100000">
                  <a:srgbClr val="4F81BD">
                    <a:gamma/>
                    <a:tint val="34902"/>
                    <a:invGamma/>
                  </a:srgbClr>
                </a:gs>
              </a:gsLst>
              <a:lin ang="2700000" scaled="1"/>
            </a:gra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uk-UA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16" name="Text Box 41"/>
          <p:cNvSpPr txBox="1">
            <a:spLocks noChangeArrowheads="1"/>
          </p:cNvSpPr>
          <p:nvPr/>
        </p:nvSpPr>
        <p:spPr bwMode="gray">
          <a:xfrm>
            <a:off x="3243609" y="2622448"/>
            <a:ext cx="3614868" cy="369332"/>
          </a:xfrm>
          <a:prstGeom prst="rect">
            <a:avLst/>
          </a:prstGeom>
          <a:noFill/>
          <a:ln>
            <a:noFill/>
          </a:ln>
          <a:effectLst>
            <a:outerShdw dist="28398" dir="1593903" algn="ctr" rotWithShape="0">
              <a:srgbClr val="1C1C1C"/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73725"/>
                        <a:invGamma/>
                      </a:scheme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b="1" kern="0" dirty="0"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Молодіжна політика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8084" y="1992777"/>
            <a:ext cx="993148" cy="43669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5860925" y="4013954"/>
            <a:ext cx="2447426" cy="830997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fontAlgn="b"/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Дня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Гідності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Свободи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проведено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акцію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«З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Україною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серці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до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долучись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понад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250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учнів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20" name="Freeform 7"/>
          <p:cNvSpPr>
            <a:spLocks/>
          </p:cNvSpPr>
          <p:nvPr/>
        </p:nvSpPr>
        <p:spPr bwMode="gray">
          <a:xfrm rot="14692448">
            <a:off x="5932897" y="3260379"/>
            <a:ext cx="810414" cy="498139"/>
          </a:xfrm>
          <a:custGeom>
            <a:avLst/>
            <a:gdLst>
              <a:gd name="T0" fmla="*/ 580 w 580"/>
              <a:gd name="T1" fmla="*/ 0 h 798"/>
              <a:gd name="T2" fmla="*/ 578 w 580"/>
              <a:gd name="T3" fmla="*/ 90 h 798"/>
              <a:gd name="T4" fmla="*/ 568 w 580"/>
              <a:gd name="T5" fmla="*/ 174 h 798"/>
              <a:gd name="T6" fmla="*/ 552 w 580"/>
              <a:gd name="T7" fmla="*/ 252 h 798"/>
              <a:gd name="T8" fmla="*/ 526 w 580"/>
              <a:gd name="T9" fmla="*/ 324 h 798"/>
              <a:gd name="T10" fmla="*/ 494 w 580"/>
              <a:gd name="T11" fmla="*/ 390 h 798"/>
              <a:gd name="T12" fmla="*/ 452 w 580"/>
              <a:gd name="T13" fmla="*/ 450 h 798"/>
              <a:gd name="T14" fmla="*/ 402 w 580"/>
              <a:gd name="T15" fmla="*/ 508 h 798"/>
              <a:gd name="T16" fmla="*/ 342 w 580"/>
              <a:gd name="T17" fmla="*/ 560 h 798"/>
              <a:gd name="T18" fmla="*/ 270 w 580"/>
              <a:gd name="T19" fmla="*/ 610 h 798"/>
              <a:gd name="T20" fmla="*/ 188 w 580"/>
              <a:gd name="T21" fmla="*/ 656 h 798"/>
              <a:gd name="T22" fmla="*/ 188 w 580"/>
              <a:gd name="T23" fmla="*/ 798 h 798"/>
              <a:gd name="T24" fmla="*/ 0 w 580"/>
              <a:gd name="T25" fmla="*/ 514 h 798"/>
              <a:gd name="T26" fmla="*/ 188 w 580"/>
              <a:gd name="T27" fmla="*/ 230 h 798"/>
              <a:gd name="T28" fmla="*/ 188 w 580"/>
              <a:gd name="T29" fmla="*/ 372 h 798"/>
              <a:gd name="T30" fmla="*/ 224 w 580"/>
              <a:gd name="T31" fmla="*/ 368 h 798"/>
              <a:gd name="T32" fmla="*/ 264 w 580"/>
              <a:gd name="T33" fmla="*/ 356 h 798"/>
              <a:gd name="T34" fmla="*/ 306 w 580"/>
              <a:gd name="T35" fmla="*/ 336 h 798"/>
              <a:gd name="T36" fmla="*/ 348 w 580"/>
              <a:gd name="T37" fmla="*/ 310 h 798"/>
              <a:gd name="T38" fmla="*/ 392 w 580"/>
              <a:gd name="T39" fmla="*/ 280 h 798"/>
              <a:gd name="T40" fmla="*/ 432 w 580"/>
              <a:gd name="T41" fmla="*/ 246 h 798"/>
              <a:gd name="T42" fmla="*/ 472 w 580"/>
              <a:gd name="T43" fmla="*/ 208 h 798"/>
              <a:gd name="T44" fmla="*/ 506 w 580"/>
              <a:gd name="T45" fmla="*/ 166 h 798"/>
              <a:gd name="T46" fmla="*/ 536 w 580"/>
              <a:gd name="T47" fmla="*/ 124 h 798"/>
              <a:gd name="T48" fmla="*/ 558 w 580"/>
              <a:gd name="T49" fmla="*/ 82 h 798"/>
              <a:gd name="T50" fmla="*/ 574 w 580"/>
              <a:gd name="T51" fmla="*/ 40 h 798"/>
              <a:gd name="T52" fmla="*/ 578 w 580"/>
              <a:gd name="T53" fmla="*/ 0 h 798"/>
              <a:gd name="T54" fmla="*/ 580 w 580"/>
              <a:gd name="T55" fmla="*/ 0 h 7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rgbClr val="9CB86E"/>
              </a:gs>
              <a:gs pos="100000">
                <a:srgbClr val="156B13"/>
              </a:gs>
            </a:gsLst>
            <a:lin ang="0" scaled="0"/>
          </a:gra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A06C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2" name="Freeform 7"/>
          <p:cNvSpPr>
            <a:spLocks/>
          </p:cNvSpPr>
          <p:nvPr/>
        </p:nvSpPr>
        <p:spPr bwMode="gray">
          <a:xfrm rot="17950982" flipV="1">
            <a:off x="3743084" y="3354401"/>
            <a:ext cx="931914" cy="482543"/>
          </a:xfrm>
          <a:custGeom>
            <a:avLst/>
            <a:gdLst>
              <a:gd name="T0" fmla="*/ 580 w 580"/>
              <a:gd name="T1" fmla="*/ 0 h 798"/>
              <a:gd name="T2" fmla="*/ 578 w 580"/>
              <a:gd name="T3" fmla="*/ 90 h 798"/>
              <a:gd name="T4" fmla="*/ 568 w 580"/>
              <a:gd name="T5" fmla="*/ 174 h 798"/>
              <a:gd name="T6" fmla="*/ 552 w 580"/>
              <a:gd name="T7" fmla="*/ 252 h 798"/>
              <a:gd name="T8" fmla="*/ 526 w 580"/>
              <a:gd name="T9" fmla="*/ 324 h 798"/>
              <a:gd name="T10" fmla="*/ 494 w 580"/>
              <a:gd name="T11" fmla="*/ 390 h 798"/>
              <a:gd name="T12" fmla="*/ 452 w 580"/>
              <a:gd name="T13" fmla="*/ 450 h 798"/>
              <a:gd name="T14" fmla="*/ 402 w 580"/>
              <a:gd name="T15" fmla="*/ 508 h 798"/>
              <a:gd name="T16" fmla="*/ 342 w 580"/>
              <a:gd name="T17" fmla="*/ 560 h 798"/>
              <a:gd name="T18" fmla="*/ 270 w 580"/>
              <a:gd name="T19" fmla="*/ 610 h 798"/>
              <a:gd name="T20" fmla="*/ 188 w 580"/>
              <a:gd name="T21" fmla="*/ 656 h 798"/>
              <a:gd name="T22" fmla="*/ 188 w 580"/>
              <a:gd name="T23" fmla="*/ 798 h 798"/>
              <a:gd name="T24" fmla="*/ 0 w 580"/>
              <a:gd name="T25" fmla="*/ 514 h 798"/>
              <a:gd name="T26" fmla="*/ 188 w 580"/>
              <a:gd name="T27" fmla="*/ 230 h 798"/>
              <a:gd name="T28" fmla="*/ 188 w 580"/>
              <a:gd name="T29" fmla="*/ 372 h 798"/>
              <a:gd name="T30" fmla="*/ 224 w 580"/>
              <a:gd name="T31" fmla="*/ 368 h 798"/>
              <a:gd name="T32" fmla="*/ 264 w 580"/>
              <a:gd name="T33" fmla="*/ 356 h 798"/>
              <a:gd name="T34" fmla="*/ 306 w 580"/>
              <a:gd name="T35" fmla="*/ 336 h 798"/>
              <a:gd name="T36" fmla="*/ 348 w 580"/>
              <a:gd name="T37" fmla="*/ 310 h 798"/>
              <a:gd name="T38" fmla="*/ 392 w 580"/>
              <a:gd name="T39" fmla="*/ 280 h 798"/>
              <a:gd name="T40" fmla="*/ 432 w 580"/>
              <a:gd name="T41" fmla="*/ 246 h 798"/>
              <a:gd name="T42" fmla="*/ 472 w 580"/>
              <a:gd name="T43" fmla="*/ 208 h 798"/>
              <a:gd name="T44" fmla="*/ 506 w 580"/>
              <a:gd name="T45" fmla="*/ 166 h 798"/>
              <a:gd name="T46" fmla="*/ 536 w 580"/>
              <a:gd name="T47" fmla="*/ 124 h 798"/>
              <a:gd name="T48" fmla="*/ 558 w 580"/>
              <a:gd name="T49" fmla="*/ 82 h 798"/>
              <a:gd name="T50" fmla="*/ 574 w 580"/>
              <a:gd name="T51" fmla="*/ 40 h 798"/>
              <a:gd name="T52" fmla="*/ 578 w 580"/>
              <a:gd name="T53" fmla="*/ 0 h 798"/>
              <a:gd name="T54" fmla="*/ 580 w 580"/>
              <a:gd name="T55" fmla="*/ 0 h 7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rgbClr val="9CB86E"/>
              </a:gs>
              <a:gs pos="100000">
                <a:srgbClr val="156B13"/>
              </a:gs>
            </a:gsLst>
            <a:lin ang="0" scaled="0"/>
          </a:gra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A06C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3" name="Freeform 7"/>
          <p:cNvSpPr>
            <a:spLocks/>
          </p:cNvSpPr>
          <p:nvPr/>
        </p:nvSpPr>
        <p:spPr bwMode="gray">
          <a:xfrm rot="3016609">
            <a:off x="3283809" y="1950125"/>
            <a:ext cx="1311723" cy="295830"/>
          </a:xfrm>
          <a:custGeom>
            <a:avLst/>
            <a:gdLst>
              <a:gd name="T0" fmla="*/ 580 w 580"/>
              <a:gd name="T1" fmla="*/ 0 h 798"/>
              <a:gd name="T2" fmla="*/ 578 w 580"/>
              <a:gd name="T3" fmla="*/ 90 h 798"/>
              <a:gd name="T4" fmla="*/ 568 w 580"/>
              <a:gd name="T5" fmla="*/ 174 h 798"/>
              <a:gd name="T6" fmla="*/ 552 w 580"/>
              <a:gd name="T7" fmla="*/ 252 h 798"/>
              <a:gd name="T8" fmla="*/ 526 w 580"/>
              <a:gd name="T9" fmla="*/ 324 h 798"/>
              <a:gd name="T10" fmla="*/ 494 w 580"/>
              <a:gd name="T11" fmla="*/ 390 h 798"/>
              <a:gd name="T12" fmla="*/ 452 w 580"/>
              <a:gd name="T13" fmla="*/ 450 h 798"/>
              <a:gd name="T14" fmla="*/ 402 w 580"/>
              <a:gd name="T15" fmla="*/ 508 h 798"/>
              <a:gd name="T16" fmla="*/ 342 w 580"/>
              <a:gd name="T17" fmla="*/ 560 h 798"/>
              <a:gd name="T18" fmla="*/ 270 w 580"/>
              <a:gd name="T19" fmla="*/ 610 h 798"/>
              <a:gd name="T20" fmla="*/ 188 w 580"/>
              <a:gd name="T21" fmla="*/ 656 h 798"/>
              <a:gd name="T22" fmla="*/ 188 w 580"/>
              <a:gd name="T23" fmla="*/ 798 h 798"/>
              <a:gd name="T24" fmla="*/ 0 w 580"/>
              <a:gd name="T25" fmla="*/ 514 h 798"/>
              <a:gd name="T26" fmla="*/ 188 w 580"/>
              <a:gd name="T27" fmla="*/ 230 h 798"/>
              <a:gd name="T28" fmla="*/ 188 w 580"/>
              <a:gd name="T29" fmla="*/ 372 h 798"/>
              <a:gd name="T30" fmla="*/ 224 w 580"/>
              <a:gd name="T31" fmla="*/ 368 h 798"/>
              <a:gd name="T32" fmla="*/ 264 w 580"/>
              <a:gd name="T33" fmla="*/ 356 h 798"/>
              <a:gd name="T34" fmla="*/ 306 w 580"/>
              <a:gd name="T35" fmla="*/ 336 h 798"/>
              <a:gd name="T36" fmla="*/ 348 w 580"/>
              <a:gd name="T37" fmla="*/ 310 h 798"/>
              <a:gd name="T38" fmla="*/ 392 w 580"/>
              <a:gd name="T39" fmla="*/ 280 h 798"/>
              <a:gd name="T40" fmla="*/ 432 w 580"/>
              <a:gd name="T41" fmla="*/ 246 h 798"/>
              <a:gd name="T42" fmla="*/ 472 w 580"/>
              <a:gd name="T43" fmla="*/ 208 h 798"/>
              <a:gd name="T44" fmla="*/ 506 w 580"/>
              <a:gd name="T45" fmla="*/ 166 h 798"/>
              <a:gd name="T46" fmla="*/ 536 w 580"/>
              <a:gd name="T47" fmla="*/ 124 h 798"/>
              <a:gd name="T48" fmla="*/ 558 w 580"/>
              <a:gd name="T49" fmla="*/ 82 h 798"/>
              <a:gd name="T50" fmla="*/ 574 w 580"/>
              <a:gd name="T51" fmla="*/ 40 h 798"/>
              <a:gd name="T52" fmla="*/ 578 w 580"/>
              <a:gd name="T53" fmla="*/ 0 h 798"/>
              <a:gd name="T54" fmla="*/ 580 w 580"/>
              <a:gd name="T55" fmla="*/ 0 h 7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rgbClr val="9CB86E"/>
              </a:gs>
              <a:gs pos="100000">
                <a:srgbClr val="156B13"/>
              </a:gs>
            </a:gsLst>
            <a:lin ang="0" scaled="0"/>
          </a:gra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A06C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4" name="Freeform 7"/>
          <p:cNvSpPr>
            <a:spLocks/>
          </p:cNvSpPr>
          <p:nvPr/>
        </p:nvSpPr>
        <p:spPr bwMode="gray">
          <a:xfrm rot="6951596">
            <a:off x="4685555" y="1897467"/>
            <a:ext cx="414138" cy="401147"/>
          </a:xfrm>
          <a:custGeom>
            <a:avLst/>
            <a:gdLst>
              <a:gd name="T0" fmla="*/ 580 w 580"/>
              <a:gd name="T1" fmla="*/ 0 h 798"/>
              <a:gd name="T2" fmla="*/ 578 w 580"/>
              <a:gd name="T3" fmla="*/ 90 h 798"/>
              <a:gd name="T4" fmla="*/ 568 w 580"/>
              <a:gd name="T5" fmla="*/ 174 h 798"/>
              <a:gd name="T6" fmla="*/ 552 w 580"/>
              <a:gd name="T7" fmla="*/ 252 h 798"/>
              <a:gd name="T8" fmla="*/ 526 w 580"/>
              <a:gd name="T9" fmla="*/ 324 h 798"/>
              <a:gd name="T10" fmla="*/ 494 w 580"/>
              <a:gd name="T11" fmla="*/ 390 h 798"/>
              <a:gd name="T12" fmla="*/ 452 w 580"/>
              <a:gd name="T13" fmla="*/ 450 h 798"/>
              <a:gd name="T14" fmla="*/ 402 w 580"/>
              <a:gd name="T15" fmla="*/ 508 h 798"/>
              <a:gd name="T16" fmla="*/ 342 w 580"/>
              <a:gd name="T17" fmla="*/ 560 h 798"/>
              <a:gd name="T18" fmla="*/ 270 w 580"/>
              <a:gd name="T19" fmla="*/ 610 h 798"/>
              <a:gd name="T20" fmla="*/ 188 w 580"/>
              <a:gd name="T21" fmla="*/ 656 h 798"/>
              <a:gd name="T22" fmla="*/ 188 w 580"/>
              <a:gd name="T23" fmla="*/ 798 h 798"/>
              <a:gd name="T24" fmla="*/ 0 w 580"/>
              <a:gd name="T25" fmla="*/ 514 h 798"/>
              <a:gd name="T26" fmla="*/ 188 w 580"/>
              <a:gd name="T27" fmla="*/ 230 h 798"/>
              <a:gd name="T28" fmla="*/ 188 w 580"/>
              <a:gd name="T29" fmla="*/ 372 h 798"/>
              <a:gd name="T30" fmla="*/ 224 w 580"/>
              <a:gd name="T31" fmla="*/ 368 h 798"/>
              <a:gd name="T32" fmla="*/ 264 w 580"/>
              <a:gd name="T33" fmla="*/ 356 h 798"/>
              <a:gd name="T34" fmla="*/ 306 w 580"/>
              <a:gd name="T35" fmla="*/ 336 h 798"/>
              <a:gd name="T36" fmla="*/ 348 w 580"/>
              <a:gd name="T37" fmla="*/ 310 h 798"/>
              <a:gd name="T38" fmla="*/ 392 w 580"/>
              <a:gd name="T39" fmla="*/ 280 h 798"/>
              <a:gd name="T40" fmla="*/ 432 w 580"/>
              <a:gd name="T41" fmla="*/ 246 h 798"/>
              <a:gd name="T42" fmla="*/ 472 w 580"/>
              <a:gd name="T43" fmla="*/ 208 h 798"/>
              <a:gd name="T44" fmla="*/ 506 w 580"/>
              <a:gd name="T45" fmla="*/ 166 h 798"/>
              <a:gd name="T46" fmla="*/ 536 w 580"/>
              <a:gd name="T47" fmla="*/ 124 h 798"/>
              <a:gd name="T48" fmla="*/ 558 w 580"/>
              <a:gd name="T49" fmla="*/ 82 h 798"/>
              <a:gd name="T50" fmla="*/ 574 w 580"/>
              <a:gd name="T51" fmla="*/ 40 h 798"/>
              <a:gd name="T52" fmla="*/ 578 w 580"/>
              <a:gd name="T53" fmla="*/ 0 h 798"/>
              <a:gd name="T54" fmla="*/ 580 w 580"/>
              <a:gd name="T55" fmla="*/ 0 h 7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rgbClr val="9CB86E"/>
              </a:gs>
              <a:gs pos="100000">
                <a:srgbClr val="156B13"/>
              </a:gs>
            </a:gsLst>
            <a:lin ang="0" scaled="0"/>
          </a:gra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A06C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uk-UA"/>
          </a:p>
        </p:txBody>
      </p:sp>
      <p:sp>
        <p:nvSpPr>
          <p:cNvPr id="25" name="Freeform 7"/>
          <p:cNvSpPr>
            <a:spLocks/>
          </p:cNvSpPr>
          <p:nvPr/>
        </p:nvSpPr>
        <p:spPr bwMode="gray">
          <a:xfrm>
            <a:off x="3640374" y="2635703"/>
            <a:ext cx="350337" cy="482455"/>
          </a:xfrm>
          <a:custGeom>
            <a:avLst/>
            <a:gdLst>
              <a:gd name="T0" fmla="*/ 580 w 580"/>
              <a:gd name="T1" fmla="*/ 0 h 798"/>
              <a:gd name="T2" fmla="*/ 578 w 580"/>
              <a:gd name="T3" fmla="*/ 90 h 798"/>
              <a:gd name="T4" fmla="*/ 568 w 580"/>
              <a:gd name="T5" fmla="*/ 174 h 798"/>
              <a:gd name="T6" fmla="*/ 552 w 580"/>
              <a:gd name="T7" fmla="*/ 252 h 798"/>
              <a:gd name="T8" fmla="*/ 526 w 580"/>
              <a:gd name="T9" fmla="*/ 324 h 798"/>
              <a:gd name="T10" fmla="*/ 494 w 580"/>
              <a:gd name="T11" fmla="*/ 390 h 798"/>
              <a:gd name="T12" fmla="*/ 452 w 580"/>
              <a:gd name="T13" fmla="*/ 450 h 798"/>
              <a:gd name="T14" fmla="*/ 402 w 580"/>
              <a:gd name="T15" fmla="*/ 508 h 798"/>
              <a:gd name="T16" fmla="*/ 342 w 580"/>
              <a:gd name="T17" fmla="*/ 560 h 798"/>
              <a:gd name="T18" fmla="*/ 270 w 580"/>
              <a:gd name="T19" fmla="*/ 610 h 798"/>
              <a:gd name="T20" fmla="*/ 188 w 580"/>
              <a:gd name="T21" fmla="*/ 656 h 798"/>
              <a:gd name="T22" fmla="*/ 188 w 580"/>
              <a:gd name="T23" fmla="*/ 798 h 798"/>
              <a:gd name="T24" fmla="*/ 0 w 580"/>
              <a:gd name="T25" fmla="*/ 514 h 798"/>
              <a:gd name="T26" fmla="*/ 188 w 580"/>
              <a:gd name="T27" fmla="*/ 230 h 798"/>
              <a:gd name="T28" fmla="*/ 188 w 580"/>
              <a:gd name="T29" fmla="*/ 372 h 798"/>
              <a:gd name="T30" fmla="*/ 224 w 580"/>
              <a:gd name="T31" fmla="*/ 368 h 798"/>
              <a:gd name="T32" fmla="*/ 264 w 580"/>
              <a:gd name="T33" fmla="*/ 356 h 798"/>
              <a:gd name="T34" fmla="*/ 306 w 580"/>
              <a:gd name="T35" fmla="*/ 336 h 798"/>
              <a:gd name="T36" fmla="*/ 348 w 580"/>
              <a:gd name="T37" fmla="*/ 310 h 798"/>
              <a:gd name="T38" fmla="*/ 392 w 580"/>
              <a:gd name="T39" fmla="*/ 280 h 798"/>
              <a:gd name="T40" fmla="*/ 432 w 580"/>
              <a:gd name="T41" fmla="*/ 246 h 798"/>
              <a:gd name="T42" fmla="*/ 472 w 580"/>
              <a:gd name="T43" fmla="*/ 208 h 798"/>
              <a:gd name="T44" fmla="*/ 506 w 580"/>
              <a:gd name="T45" fmla="*/ 166 h 798"/>
              <a:gd name="T46" fmla="*/ 536 w 580"/>
              <a:gd name="T47" fmla="*/ 124 h 798"/>
              <a:gd name="T48" fmla="*/ 558 w 580"/>
              <a:gd name="T49" fmla="*/ 82 h 798"/>
              <a:gd name="T50" fmla="*/ 574 w 580"/>
              <a:gd name="T51" fmla="*/ 40 h 798"/>
              <a:gd name="T52" fmla="*/ 578 w 580"/>
              <a:gd name="T53" fmla="*/ 0 h 798"/>
              <a:gd name="T54" fmla="*/ 580 w 580"/>
              <a:gd name="T55" fmla="*/ 0 h 7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rgbClr val="9BBB59">
                  <a:lumMod val="40000"/>
                  <a:lumOff val="60000"/>
                </a:srgbClr>
              </a:gs>
              <a:gs pos="50000">
                <a:srgbClr val="9CB86E"/>
              </a:gs>
              <a:gs pos="100000">
                <a:srgbClr val="156B13"/>
              </a:gs>
            </a:gsLst>
            <a:lin ang="0" scaled="0"/>
          </a:gra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A06C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uk-UA" sz="18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578327" y="3694711"/>
            <a:ext cx="3472715" cy="1200329"/>
          </a:xfrm>
          <a:prstGeom prst="rect">
            <a:avLst/>
          </a:prstGeom>
          <a:solidFill>
            <a:schemeClr val="accent1">
              <a:lumMod val="75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eaLnBrk="0" hangingPunct="0"/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 метою поліпшення національно-патріотичного виховання молоді та формування любові до своєї країни, її національних цінностей та традицій проведено </a:t>
            </a:r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 </a:t>
            </a:r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 патріотичного характеру</a:t>
            </a:r>
          </a:p>
          <a:p>
            <a:pPr algn="ctr" eaLnBrk="0" hangingPunct="0"/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 </a:t>
            </a:r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</a:t>
            </a:r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році було проведено</a:t>
            </a:r>
          </a:p>
          <a:p>
            <a:pPr algn="ctr" eaLnBrk="0" hangingPunct="0"/>
            <a:r>
              <a:rPr lang="uk-UA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 заходів)</a:t>
            </a:r>
            <a:endParaRPr lang="uk-UA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4824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theme/theme1.xml><?xml version="1.0" encoding="utf-8"?>
<a:theme xmlns:a="http://schemas.openxmlformats.org/drawingml/2006/main" name="Тема Office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5438</TotalTime>
  <Words>339</Words>
  <Application>Microsoft Office PowerPoint</Application>
  <PresentationFormat>Екран (16:9)</PresentationFormat>
  <Paragraphs>33</Paragraphs>
  <Slides>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Vinnytsia Sans</vt:lpstr>
      <vt:lpstr>Wingdings</vt:lpstr>
      <vt:lpstr>Тема Office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Мірчук Сергій Валерійович</dc:creator>
  <cp:lastModifiedBy>Войтович Олена Олександрівна</cp:lastModifiedBy>
  <cp:revision>162</cp:revision>
  <cp:lastPrinted>2023-01-25T08:36:54Z</cp:lastPrinted>
  <dcterms:created xsi:type="dcterms:W3CDTF">2020-06-23T09:28:56Z</dcterms:created>
  <dcterms:modified xsi:type="dcterms:W3CDTF">2023-04-12T07:14:24Z</dcterms:modified>
</cp:coreProperties>
</file>